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13"/>
  </p:notesMasterIdLst>
  <p:sldIdLst>
    <p:sldId id="480" r:id="rId2"/>
    <p:sldId id="481" r:id="rId3"/>
    <p:sldId id="771" r:id="rId4"/>
    <p:sldId id="774" r:id="rId5"/>
    <p:sldId id="592" r:id="rId6"/>
    <p:sldId id="773" r:id="rId7"/>
    <p:sldId id="775" r:id="rId8"/>
    <p:sldId id="776" r:id="rId9"/>
    <p:sldId id="777" r:id="rId10"/>
    <p:sldId id="778" r:id="rId11"/>
    <p:sldId id="77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887"/>
    <p:restoredTop sz="84082"/>
  </p:normalViewPr>
  <p:slideViewPr>
    <p:cSldViewPr snapToGrid="0" snapToObjects="1">
      <p:cViewPr varScale="1">
        <p:scale>
          <a:sx n="69" d="100"/>
          <a:sy n="69" d="100"/>
        </p:scale>
        <p:origin x="82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2.png>
</file>

<file path=ppt/media/image13.png>
</file>

<file path=ppt/media/image2.png>
</file>

<file path=ppt/media/image3.pn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D9FF8E-10DD-42A2-AD1E-4459247DEB72}" type="datetimeFigureOut">
              <a:rPr lang="en-US" smtClean="0"/>
              <a:t>11/29/2024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712E2-210E-442A-87B6-1116097889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43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  <a:buFontTx/>
              <a:buChar char="•"/>
            </a:pPr>
            <a:endParaRPr lang="en-US" dirty="0"/>
          </a:p>
        </p:txBody>
      </p:sp>
      <p:sp>
        <p:nvSpPr>
          <p:cNvPr id="35843" name="Slide Number Placeholder 3"/>
          <p:cNvSpPr txBox="1">
            <a:spLocks noGrp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6661" tIns="48331" rIns="96661" bIns="48331" anchor="b"/>
          <a:lstStyle/>
          <a:p>
            <a:pPr algn="r" defTabSz="966788"/>
            <a:fld id="{8C90CDD2-E80F-48DF-A8CE-01E6805AF57B}" type="slidenum">
              <a:rPr lang="en-US" sz="1300" b="0"/>
              <a:pPr algn="r" defTabSz="966788"/>
              <a:t>3</a:t>
            </a:fld>
            <a:endParaRPr lang="en-US" sz="1300" b="0"/>
          </a:p>
        </p:txBody>
      </p:sp>
    </p:spTree>
    <p:extLst>
      <p:ext uri="{BB962C8B-B14F-4D97-AF65-F5344CB8AC3E}">
        <p14:creationId xmlns:p14="http://schemas.microsoft.com/office/powerpoint/2010/main" val="2192643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457200" y="719138"/>
            <a:ext cx="6400800" cy="36004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  <a:buFontTx/>
              <a:buChar char="•"/>
            </a:pPr>
            <a:endParaRPr lang="en-US" dirty="0"/>
          </a:p>
        </p:txBody>
      </p:sp>
      <p:sp>
        <p:nvSpPr>
          <p:cNvPr id="35843" name="Slide Number Placeholder 3"/>
          <p:cNvSpPr txBox="1">
            <a:spLocks noGrp="1"/>
          </p:cNvSpPr>
          <p:nvPr/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6661" tIns="48331" rIns="96661" bIns="48331" anchor="b"/>
          <a:lstStyle/>
          <a:p>
            <a:pPr algn="r" defTabSz="966788"/>
            <a:fld id="{8C90CDD2-E80F-48DF-A8CE-01E6805AF57B}" type="slidenum">
              <a:rPr lang="en-US" sz="1300" b="0"/>
              <a:pPr algn="r" defTabSz="966788"/>
              <a:t>4</a:t>
            </a:fld>
            <a:endParaRPr lang="en-US" sz="1300" b="0"/>
          </a:p>
        </p:txBody>
      </p:sp>
    </p:spTree>
    <p:extLst>
      <p:ext uri="{BB962C8B-B14F-4D97-AF65-F5344CB8AC3E}">
        <p14:creationId xmlns:p14="http://schemas.microsoft.com/office/powerpoint/2010/main" val="1174333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to facilitator:</a:t>
            </a:r>
          </a:p>
          <a:p>
            <a:pPr marL="163958" indent="-163958">
              <a:buFont typeface="Arial" panose="020B0604020202020204" pitchFamily="34" charset="0"/>
              <a:buChar char="•"/>
            </a:pPr>
            <a:r>
              <a:rPr lang="en-US" dirty="0"/>
              <a:t>Describe how data quality can</a:t>
            </a:r>
            <a:r>
              <a:rPr lang="en-US" baseline="0" dirty="0"/>
              <a:t> undermine the quality of an indicator.</a:t>
            </a:r>
          </a:p>
          <a:p>
            <a:pPr marL="601178" lvl="1" indent="-163958">
              <a:buFont typeface="Arial" panose="020B0604020202020204" pitchFamily="34" charset="0"/>
              <a:buChar char="•"/>
            </a:pPr>
            <a:r>
              <a:rPr lang="en-US" baseline="0" dirty="0"/>
              <a:t>Completeness – is there something in the field?</a:t>
            </a:r>
          </a:p>
          <a:p>
            <a:pPr marL="601178" lvl="1" indent="-163958">
              <a:buFont typeface="Arial" panose="020B0604020202020204" pitchFamily="34" charset="0"/>
              <a:buChar char="•"/>
            </a:pPr>
            <a:r>
              <a:rPr lang="en-US" baseline="0" dirty="0"/>
              <a:t>Valid – is what is in the field in a plausible range?</a:t>
            </a:r>
          </a:p>
          <a:p>
            <a:pPr marL="601178" lvl="1" indent="-163958">
              <a:buFont typeface="Arial" panose="020B0604020202020204" pitchFamily="34" charset="0"/>
              <a:buChar char="•"/>
            </a:pPr>
            <a:r>
              <a:rPr lang="en-US" baseline="0" dirty="0"/>
              <a:t>Reliable – is what is in the field consistent with another source?</a:t>
            </a:r>
          </a:p>
          <a:p>
            <a:pPr marL="601178" lvl="1" indent="-163958">
              <a:buFont typeface="Arial" panose="020B0604020202020204" pitchFamily="34" charset="0"/>
              <a:buChar char="•"/>
            </a:pPr>
            <a:r>
              <a:rPr lang="en-US" baseline="0" dirty="0"/>
              <a:t>Accurate – is what is in the field reflecting the truth?</a:t>
            </a:r>
          </a:p>
          <a:p>
            <a:pPr marL="163958" indent="-163958">
              <a:buFont typeface="Arial" panose="020B0604020202020204" pitchFamily="34" charset="0"/>
              <a:buChar char="•"/>
            </a:pPr>
            <a:r>
              <a:rPr lang="en-US" baseline="0" dirty="0"/>
              <a:t>Quality is harder to assess as you move up the chain.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6FBA93-6761-442D-8377-C7E8A9150ED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866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F75F9-B840-D14E-954C-B52AA6150F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0B79DF-EEEF-9A45-A67A-28764B4FF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48809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6A202-D54C-804D-BC61-773957038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8718D-443A-2549-B8D4-E6EE5695B3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D2B03-0336-6C47-A395-421826B980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6703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3B2F-404E-2B42-9799-837D881DB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096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2D1C27-05B1-0A4C-ACE5-EF2061BD52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575413"/>
            <a:ext cx="10515600" cy="434064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21602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69710D-115D-0345-8A20-C32D3E5135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FFB668-4C3D-7B49-9CC6-EDCC023D49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9597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5FD46-C601-434F-9869-4B21DEA1D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2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72E3E-D751-C942-A606-6A7386E5C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95"/>
            <a:ext cx="10515600" cy="434064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4633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5FD46-C601-434F-9869-4B21DEA1D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503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72E3E-D751-C942-A606-6A7386E5C7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6304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5303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21426-AF7A-1A42-8000-9AD7575A1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15DE89-6361-9E43-B625-D8A05D16AE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34482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117D2-22FA-EC4E-BF9D-9140483BF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893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5C953-4516-7944-B2E8-3781DCC78B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61221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3320F5-6F8C-4740-9151-BA03BC3F25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61221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8946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80F19-B8E2-A942-B66D-3F1DF301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9F472A-52D2-714D-B273-66D0E9398C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02130E-CC8A-4143-9F4F-4522A50204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4FE7DE-26F2-884D-81EB-63502AE8A7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80D6A3-4C56-DB40-B53F-555126C4AE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4021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958B0-B98F-694D-BEA3-BB0C2D078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0181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6054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2882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06A4E-686F-7D4D-AAD6-727888B12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479D8-5789-6C4F-9DB7-A1909A9A1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B0BC27-390A-5C44-939B-50CC6F46DD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0644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0F4BE8D-28FC-2245-ACDB-749F051AB644}"/>
              </a:ext>
            </a:extLst>
          </p:cNvPr>
          <p:cNvSpPr/>
          <p:nvPr userDrawn="1"/>
        </p:nvSpPr>
        <p:spPr>
          <a:xfrm flipV="1">
            <a:off x="0" y="5994400"/>
            <a:ext cx="12192000" cy="863600"/>
          </a:xfrm>
          <a:prstGeom prst="rect">
            <a:avLst/>
          </a:prstGeom>
          <a:solidFill>
            <a:srgbClr val="D3D3C9">
              <a:alpha val="50000"/>
            </a:srgbClr>
          </a:solidFill>
          <a:ln>
            <a:solidFill>
              <a:schemeClr val="tx2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b="0" i="0" dirty="0">
              <a:latin typeface="Georgia" panose="02040502050405020303" pitchFamily="18" charset="0"/>
            </a:endParaRP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65FB2A3-816F-2648-953A-E63FBE092F87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914400" y="274638"/>
            <a:ext cx="7391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DD945DD-2AFA-C84E-993C-E98FB9F9BF6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914400" y="1600200"/>
            <a:ext cx="7391400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70659BC3-21DC-994A-9D18-4EABBDA5EBC4}"/>
              </a:ext>
            </a:extLst>
          </p:cNvPr>
          <p:cNvSpPr txBox="1">
            <a:spLocks/>
          </p:cNvSpPr>
          <p:nvPr userDrawn="1"/>
        </p:nvSpPr>
        <p:spPr>
          <a:xfrm>
            <a:off x="11332834" y="6275388"/>
            <a:ext cx="641350" cy="341312"/>
          </a:xfrm>
          <a:prstGeom prst="rect">
            <a:avLst/>
          </a:prstGeom>
        </p:spPr>
        <p:txBody>
          <a:bodyPr/>
          <a:lstStyle>
            <a:lvl1pPr marL="182563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anose="020F0502020204030204" pitchFamily="34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defRPr/>
            </a:pPr>
            <a:fld id="{17305D22-8E7E-6B41-BEC9-565AD26A9684}" type="slidenum">
              <a:rPr lang="en-US" altLang="en-US" sz="1100" b="0" i="0" smtClean="0">
                <a:solidFill>
                  <a:srgbClr val="7F7F7F"/>
                </a:solidFill>
                <a:latin typeface="Georgia" panose="02040502050405020303" pitchFamily="18" charset="0"/>
                <a:cs typeface="Arial" panose="020B0604020202020204" pitchFamily="34" charset="0"/>
              </a:rPr>
              <a:pPr eaLnBrk="1" hangingPunct="1">
                <a:spcBef>
                  <a:spcPct val="20000"/>
                </a:spcBef>
                <a:buClr>
                  <a:schemeClr val="accent2"/>
                </a:buClr>
                <a:buSzPct val="80000"/>
                <a:defRPr/>
              </a:pPr>
              <a:t>‹#›</a:t>
            </a:fld>
            <a:endParaRPr lang="en-US" altLang="en-US" sz="1100" b="0" i="0" dirty="0">
              <a:solidFill>
                <a:srgbClr val="7F7F7F"/>
              </a:solidFill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1" y="6228776"/>
            <a:ext cx="3027034" cy="558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6043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3F111-2A51-4332-8174-80F794D2D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9425"/>
            <a:ext cx="5257800" cy="978933"/>
          </a:xfrm>
        </p:spPr>
        <p:txBody>
          <a:bodyPr/>
          <a:lstStyle/>
          <a:p>
            <a:r>
              <a:rPr lang="en-US" sz="3600" b="1" dirty="0"/>
              <a:t>Health management information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32327-46C3-46FC-BBDB-E639E17D32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75521"/>
            <a:ext cx="5181600" cy="4351338"/>
          </a:xfrm>
        </p:spPr>
        <p:txBody>
          <a:bodyPr/>
          <a:lstStyle/>
          <a:p>
            <a:r>
              <a:rPr lang="en-US" dirty="0"/>
              <a:t>Countries have always generated/used data.</a:t>
            </a:r>
          </a:p>
          <a:p>
            <a:endParaRPr lang="en-US" dirty="0"/>
          </a:p>
          <a:p>
            <a:r>
              <a:rPr lang="en-US" dirty="0"/>
              <a:t>Nationalized systems garnered global attention beginning in mid-1990s.</a:t>
            </a:r>
          </a:p>
          <a:p>
            <a:pPr lvl="1"/>
            <a:r>
              <a:rPr lang="en-US" dirty="0"/>
              <a:t>Standardize processes</a:t>
            </a:r>
          </a:p>
          <a:p>
            <a:pPr lvl="1"/>
            <a:r>
              <a:rPr lang="en-US" dirty="0"/>
              <a:t>Common indicators</a:t>
            </a:r>
          </a:p>
          <a:p>
            <a:pPr lvl="1"/>
            <a:r>
              <a:rPr lang="en-US" dirty="0"/>
              <a:t>Universal systems such as DHIS2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1E2FEC-A61A-4EBC-9C29-C1124379FAA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9559"/>
          <a:stretch/>
        </p:blipFill>
        <p:spPr>
          <a:xfrm>
            <a:off x="6350000" y="568325"/>
            <a:ext cx="5529972" cy="5131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13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A76A834-B62E-4EAF-8006-7F31A2512A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6130" y="1042988"/>
            <a:ext cx="10179739" cy="434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657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BF46-AF11-430A-9939-A10199C26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04874"/>
          </a:xfrm>
        </p:spPr>
        <p:txBody>
          <a:bodyPr/>
          <a:lstStyle/>
          <a:p>
            <a:r>
              <a:rPr lang="en-US" dirty="0"/>
              <a:t>High-level thoughts on HMIS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533E9-D7C6-4A09-9654-BEA629927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no such thing as perfect data.</a:t>
            </a:r>
          </a:p>
          <a:p>
            <a:endParaRPr lang="en-US" dirty="0"/>
          </a:p>
          <a:p>
            <a:r>
              <a:rPr lang="en-US" dirty="0"/>
              <a:t>Important to monitor quality of your data:</a:t>
            </a:r>
          </a:p>
          <a:p>
            <a:pPr lvl="1"/>
            <a:r>
              <a:rPr lang="en-US" dirty="0"/>
              <a:t>Good enough to use?</a:t>
            </a:r>
          </a:p>
          <a:p>
            <a:pPr lvl="1"/>
            <a:r>
              <a:rPr lang="en-US" dirty="0"/>
              <a:t>Ways to improve?</a:t>
            </a:r>
          </a:p>
          <a:p>
            <a:endParaRPr lang="en-US" dirty="0"/>
          </a:p>
          <a:p>
            <a:r>
              <a:rPr lang="en-US" dirty="0"/>
              <a:t>Even imperfect data can be usable data.</a:t>
            </a:r>
          </a:p>
          <a:p>
            <a:pPr lvl="1"/>
            <a:r>
              <a:rPr lang="en-US" dirty="0"/>
              <a:t>Can throw out clear mistakes.</a:t>
            </a:r>
          </a:p>
          <a:p>
            <a:pPr lvl="1"/>
            <a:r>
              <a:rPr lang="en-US" dirty="0"/>
              <a:t>If bias is consistent, then can still detect outliers.</a:t>
            </a:r>
          </a:p>
          <a:p>
            <a:pPr lvl="1"/>
            <a:r>
              <a:rPr lang="en-US" dirty="0"/>
              <a:t>May be able to fill in missing values.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337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5EA2F8-0E30-4A4A-BF94-8B8D09D28C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2700" y="-76199"/>
            <a:ext cx="8839200" cy="34894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B7F0E8-EF43-4C45-99EE-FD1CDE061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4582" y="3454400"/>
            <a:ext cx="8821511" cy="340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432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 idx="4294967295"/>
          </p:nvPr>
        </p:nvSpPr>
        <p:spPr>
          <a:xfrm>
            <a:off x="914400" y="274638"/>
            <a:ext cx="7391400" cy="665165"/>
          </a:xfrm>
        </p:spPr>
        <p:txBody>
          <a:bodyPr/>
          <a:lstStyle/>
          <a:p>
            <a:pPr eaLnBrk="1" hangingPunct="1"/>
            <a:r>
              <a:rPr lang="en-US" dirty="0"/>
              <a:t>Flow of HMIS data</a:t>
            </a: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1612900" y="1295400"/>
            <a:ext cx="1930400" cy="3276600"/>
            <a:chOff x="533400" y="2209800"/>
            <a:chExt cx="1447800" cy="3276600"/>
          </a:xfrm>
          <a:solidFill>
            <a:srgbClr val="6699FF"/>
          </a:solidFill>
        </p:grpSpPr>
        <p:sp>
          <p:nvSpPr>
            <p:cNvPr id="4" name="Rectangle 3"/>
            <p:cNvSpPr/>
            <p:nvPr/>
          </p:nvSpPr>
          <p:spPr>
            <a:xfrm>
              <a:off x="533400" y="2209800"/>
              <a:ext cx="1219200" cy="1905000"/>
            </a:xfrm>
            <a:prstGeom prst="rect">
              <a:avLst/>
            </a:pr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r>
                <a:rPr lang="en-US" sz="2133" dirty="0"/>
                <a:t>Patient File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609600" y="2667000"/>
              <a:ext cx="1219200" cy="1905000"/>
            </a:xfrm>
            <a:prstGeom prst="rect">
              <a:avLst/>
            </a:pr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r>
                <a:rPr lang="en-US" sz="2133" dirty="0"/>
                <a:t>Patient File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685800" y="3124200"/>
              <a:ext cx="1219200" cy="1905000"/>
            </a:xfrm>
            <a:prstGeom prst="rect">
              <a:avLst/>
            </a:pr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r>
                <a:rPr lang="en-US" sz="2133" dirty="0"/>
                <a:t>Patient File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762000" y="3581400"/>
              <a:ext cx="1219200" cy="1905000"/>
            </a:xfrm>
            <a:prstGeom prst="rect">
              <a:avLst/>
            </a:pr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r>
                <a:rPr lang="en-US" sz="2133" dirty="0"/>
                <a:t>Patient File</a:t>
              </a:r>
            </a:p>
          </p:txBody>
        </p:sp>
      </p:grpSp>
      <p:sp>
        <p:nvSpPr>
          <p:cNvPr id="9" name="Rectangle 8"/>
          <p:cNvSpPr/>
          <p:nvPr/>
        </p:nvSpPr>
        <p:spPr>
          <a:xfrm>
            <a:off x="4762500" y="1447800"/>
            <a:ext cx="1625600" cy="1905000"/>
          </a:xfrm>
          <a:prstGeom prst="rect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sz="2400" dirty="0"/>
              <a:t>Facility registers/</a:t>
            </a:r>
          </a:p>
          <a:p>
            <a:pPr algn="ctr">
              <a:defRPr/>
            </a:pPr>
            <a:r>
              <a:rPr lang="en-US" sz="2400" dirty="0"/>
              <a:t>Aggregate facility report</a:t>
            </a:r>
          </a:p>
        </p:txBody>
      </p:sp>
      <p:sp>
        <p:nvSpPr>
          <p:cNvPr id="10" name="Rectangle 9"/>
          <p:cNvSpPr/>
          <p:nvPr/>
        </p:nvSpPr>
        <p:spPr>
          <a:xfrm>
            <a:off x="4965700" y="3581400"/>
            <a:ext cx="1117600" cy="1295400"/>
          </a:xfrm>
          <a:prstGeom prst="rect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sz="1600" dirty="0"/>
              <a:t>Facility registers/</a:t>
            </a:r>
          </a:p>
          <a:p>
            <a:pPr algn="ctr">
              <a:defRPr/>
            </a:pPr>
            <a:r>
              <a:rPr lang="en-US" sz="1600" dirty="0"/>
              <a:t>Aggregate facility report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65700" y="5105400"/>
            <a:ext cx="1117600" cy="1295400"/>
          </a:xfrm>
          <a:prstGeom prst="rect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sz="1600" dirty="0"/>
              <a:t>Facility registers/</a:t>
            </a:r>
          </a:p>
          <a:p>
            <a:pPr algn="ctr">
              <a:defRPr/>
            </a:pPr>
            <a:r>
              <a:rPr lang="en-US" sz="1600" dirty="0"/>
              <a:t>Aggregate facility report</a:t>
            </a:r>
          </a:p>
        </p:txBody>
      </p:sp>
      <p:sp>
        <p:nvSpPr>
          <p:cNvPr id="12" name="Right Bracket 11"/>
          <p:cNvSpPr/>
          <p:nvPr/>
        </p:nvSpPr>
        <p:spPr>
          <a:xfrm>
            <a:off x="3746500" y="1295400"/>
            <a:ext cx="304800" cy="3276600"/>
          </a:xfrm>
          <a:prstGeom prst="rightBracke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 sz="2400"/>
          </a:p>
        </p:txBody>
      </p:sp>
      <p:sp>
        <p:nvSpPr>
          <p:cNvPr id="13" name="Right Arrow 12"/>
          <p:cNvSpPr/>
          <p:nvPr/>
        </p:nvSpPr>
        <p:spPr>
          <a:xfrm>
            <a:off x="4152900" y="2286000"/>
            <a:ext cx="508000" cy="228600"/>
          </a:xfrm>
          <a:prstGeom prst="rightArrow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400"/>
          </a:p>
        </p:txBody>
      </p:sp>
      <p:sp>
        <p:nvSpPr>
          <p:cNvPr id="14" name="Right Bracket 13"/>
          <p:cNvSpPr/>
          <p:nvPr/>
        </p:nvSpPr>
        <p:spPr>
          <a:xfrm>
            <a:off x="6489700" y="1295400"/>
            <a:ext cx="304800" cy="5257800"/>
          </a:xfrm>
          <a:prstGeom prst="rightBracket">
            <a:avLst/>
          </a:prstGeom>
          <a:noFill/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 sz="2400"/>
          </a:p>
        </p:txBody>
      </p:sp>
      <p:sp>
        <p:nvSpPr>
          <p:cNvPr id="21" name="Right Arrow 20"/>
          <p:cNvSpPr/>
          <p:nvPr/>
        </p:nvSpPr>
        <p:spPr>
          <a:xfrm>
            <a:off x="6972300" y="2057400"/>
            <a:ext cx="508000" cy="152400"/>
          </a:xfrm>
          <a:prstGeom prst="rightArrow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400"/>
          </a:p>
        </p:txBody>
      </p:sp>
      <p:sp>
        <p:nvSpPr>
          <p:cNvPr id="22" name="Rectangle 21"/>
          <p:cNvSpPr/>
          <p:nvPr/>
        </p:nvSpPr>
        <p:spPr>
          <a:xfrm>
            <a:off x="7581900" y="1295400"/>
            <a:ext cx="2133600" cy="2286000"/>
          </a:xfrm>
          <a:prstGeom prst="rect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sz="2667" dirty="0"/>
              <a:t>District Report</a:t>
            </a:r>
          </a:p>
        </p:txBody>
      </p:sp>
      <p:sp>
        <p:nvSpPr>
          <p:cNvPr id="23" name="Down Arrow 22"/>
          <p:cNvSpPr/>
          <p:nvPr/>
        </p:nvSpPr>
        <p:spPr>
          <a:xfrm>
            <a:off x="8394700" y="3810000"/>
            <a:ext cx="406400" cy="457200"/>
          </a:xfrm>
          <a:prstGeom prst="downArrow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400"/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7073900" y="4572003"/>
            <a:ext cx="2641600" cy="1077218"/>
          </a:xfrm>
          <a:prstGeom prst="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3200" dirty="0">
                <a:latin typeface="Calibri" pitchFamily="34" charset="0"/>
              </a:rPr>
              <a:t>Electronically entered</a:t>
            </a:r>
          </a:p>
        </p:txBody>
      </p:sp>
    </p:spTree>
    <p:extLst>
      <p:ext uri="{BB962C8B-B14F-4D97-AF65-F5344CB8AC3E}">
        <p14:creationId xmlns:p14="http://schemas.microsoft.com/office/powerpoint/2010/main" val="460302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 idx="4294967295"/>
          </p:nvPr>
        </p:nvSpPr>
        <p:spPr>
          <a:xfrm>
            <a:off x="914400" y="274638"/>
            <a:ext cx="7391400" cy="665165"/>
          </a:xfrm>
        </p:spPr>
        <p:txBody>
          <a:bodyPr/>
          <a:lstStyle/>
          <a:p>
            <a:pPr eaLnBrk="1" hangingPunct="1"/>
            <a:r>
              <a:rPr lang="en-US" dirty="0"/>
              <a:t>Flow of HMIS data</a:t>
            </a: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1612900" y="1295400"/>
            <a:ext cx="1930400" cy="3276600"/>
            <a:chOff x="533400" y="2209800"/>
            <a:chExt cx="1447800" cy="3276600"/>
          </a:xfrm>
          <a:solidFill>
            <a:srgbClr val="6699FF"/>
          </a:solidFill>
        </p:grpSpPr>
        <p:sp>
          <p:nvSpPr>
            <p:cNvPr id="4" name="Rectangle 3"/>
            <p:cNvSpPr/>
            <p:nvPr/>
          </p:nvSpPr>
          <p:spPr>
            <a:xfrm>
              <a:off x="533400" y="2209800"/>
              <a:ext cx="1219200" cy="1905000"/>
            </a:xfrm>
            <a:prstGeom prst="rect">
              <a:avLst/>
            </a:pr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r>
                <a:rPr lang="en-US" sz="2133" dirty="0"/>
                <a:t>Patient File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609600" y="2667000"/>
              <a:ext cx="1219200" cy="1905000"/>
            </a:xfrm>
            <a:prstGeom prst="rect">
              <a:avLst/>
            </a:pr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r>
                <a:rPr lang="en-US" sz="2133" dirty="0"/>
                <a:t>Patient File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685800" y="3124200"/>
              <a:ext cx="1219200" cy="1905000"/>
            </a:xfrm>
            <a:prstGeom prst="rect">
              <a:avLst/>
            </a:pr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r>
                <a:rPr lang="en-US" sz="2133" dirty="0"/>
                <a:t>Patient File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762000" y="3581400"/>
              <a:ext cx="1219200" cy="1905000"/>
            </a:xfrm>
            <a:prstGeom prst="rect">
              <a:avLst/>
            </a:prstGeom>
            <a:grpFill/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algn="ctr">
                <a:defRPr/>
              </a:pPr>
              <a:r>
                <a:rPr lang="en-US" sz="2133" dirty="0"/>
                <a:t>Patient File</a:t>
              </a:r>
            </a:p>
          </p:txBody>
        </p:sp>
      </p:grpSp>
      <p:sp>
        <p:nvSpPr>
          <p:cNvPr id="9" name="Rectangle 8"/>
          <p:cNvSpPr/>
          <p:nvPr/>
        </p:nvSpPr>
        <p:spPr>
          <a:xfrm>
            <a:off x="4762500" y="1447800"/>
            <a:ext cx="1625600" cy="1905000"/>
          </a:xfrm>
          <a:prstGeom prst="rect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sz="2400" dirty="0"/>
              <a:t>Facility registers/</a:t>
            </a:r>
          </a:p>
          <a:p>
            <a:pPr algn="ctr">
              <a:defRPr/>
            </a:pPr>
            <a:r>
              <a:rPr lang="en-US" sz="2400" dirty="0"/>
              <a:t>Aggregate facility report</a:t>
            </a:r>
          </a:p>
        </p:txBody>
      </p:sp>
      <p:sp>
        <p:nvSpPr>
          <p:cNvPr id="10" name="Rectangle 9"/>
          <p:cNvSpPr/>
          <p:nvPr/>
        </p:nvSpPr>
        <p:spPr>
          <a:xfrm>
            <a:off x="4965700" y="3581400"/>
            <a:ext cx="1117600" cy="1295400"/>
          </a:xfrm>
          <a:prstGeom prst="rect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sz="1600" dirty="0"/>
              <a:t>Facility registers/</a:t>
            </a:r>
          </a:p>
          <a:p>
            <a:pPr algn="ctr">
              <a:defRPr/>
            </a:pPr>
            <a:r>
              <a:rPr lang="en-US" sz="1600" dirty="0"/>
              <a:t>Aggregate facility report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65700" y="5105400"/>
            <a:ext cx="1117600" cy="1295400"/>
          </a:xfrm>
          <a:prstGeom prst="rect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>
              <a:defRPr/>
            </a:pPr>
            <a:r>
              <a:rPr lang="en-US" sz="1600" dirty="0"/>
              <a:t>Facility registers/</a:t>
            </a:r>
          </a:p>
          <a:p>
            <a:pPr algn="ctr">
              <a:defRPr/>
            </a:pPr>
            <a:r>
              <a:rPr lang="en-US" sz="1600" dirty="0"/>
              <a:t>Aggregate facility report</a:t>
            </a:r>
          </a:p>
        </p:txBody>
      </p:sp>
      <p:sp>
        <p:nvSpPr>
          <p:cNvPr id="12" name="Right Bracket 11"/>
          <p:cNvSpPr/>
          <p:nvPr/>
        </p:nvSpPr>
        <p:spPr>
          <a:xfrm>
            <a:off x="3746500" y="1295400"/>
            <a:ext cx="304800" cy="3276600"/>
          </a:xfrm>
          <a:prstGeom prst="rightBracket">
            <a:avLst/>
          </a:prstGeom>
          <a:noFill/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 sz="2400"/>
          </a:p>
        </p:txBody>
      </p:sp>
      <p:sp>
        <p:nvSpPr>
          <p:cNvPr id="13" name="Right Arrow 12"/>
          <p:cNvSpPr/>
          <p:nvPr/>
        </p:nvSpPr>
        <p:spPr>
          <a:xfrm>
            <a:off x="4152900" y="2286000"/>
            <a:ext cx="508000" cy="228600"/>
          </a:xfrm>
          <a:prstGeom prst="rightArrow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400"/>
          </a:p>
        </p:txBody>
      </p:sp>
      <p:sp>
        <p:nvSpPr>
          <p:cNvPr id="14" name="Right Bracket 13"/>
          <p:cNvSpPr/>
          <p:nvPr/>
        </p:nvSpPr>
        <p:spPr>
          <a:xfrm>
            <a:off x="6489700" y="1295400"/>
            <a:ext cx="304800" cy="5257800"/>
          </a:xfrm>
          <a:prstGeom prst="rightBracket">
            <a:avLst/>
          </a:prstGeom>
          <a:noFill/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en-US" sz="2400"/>
          </a:p>
        </p:txBody>
      </p:sp>
      <p:sp>
        <p:nvSpPr>
          <p:cNvPr id="21" name="Right Arrow 20"/>
          <p:cNvSpPr/>
          <p:nvPr/>
        </p:nvSpPr>
        <p:spPr>
          <a:xfrm>
            <a:off x="6972300" y="2057400"/>
            <a:ext cx="508000" cy="152400"/>
          </a:xfrm>
          <a:prstGeom prst="rightArrow">
            <a:avLst/>
          </a:prstGeom>
          <a:solidFill>
            <a:srgbClr val="6699FF"/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400"/>
          </a:p>
        </p:txBody>
      </p: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7632700" y="1594991"/>
            <a:ext cx="2641600" cy="1077218"/>
          </a:xfrm>
          <a:prstGeom prst="rect">
            <a:avLst/>
          </a:prstGeom>
          <a:noFill/>
          <a:ln w="9525">
            <a:solidFill>
              <a:schemeClr val="accent2">
                <a:lumMod val="60000"/>
                <a:lumOff val="40000"/>
              </a:schemeClr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3200" dirty="0">
                <a:latin typeface="Calibri" pitchFamily="34" charset="0"/>
              </a:rPr>
              <a:t>Electronically entered</a:t>
            </a:r>
          </a:p>
        </p:txBody>
      </p:sp>
    </p:spTree>
    <p:extLst>
      <p:ext uri="{BB962C8B-B14F-4D97-AF65-F5344CB8AC3E}">
        <p14:creationId xmlns:p14="http://schemas.microsoft.com/office/powerpoint/2010/main" val="1543422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25000" lnSpcReduction="20000"/>
          </a:bodyPr>
          <a:lstStyle/>
          <a:p>
            <a:pPr>
              <a:defRPr/>
            </a:pPr>
            <a:fld id="{F115B12A-355E-4D40-9BA8-65579D5F49BC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850900" y="724299"/>
            <a:ext cx="9359900" cy="857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w Cen MT" pitchFamily="34" charset="0"/>
              </a:defRPr>
            </a:lvl9pPr>
          </a:lstStyle>
          <a:p>
            <a:r>
              <a:rPr lang="en-US" b="1" dirty="0">
                <a:solidFill>
                  <a:schemeClr val="tx1"/>
                </a:solidFill>
                <a:latin typeface="Georgia" panose="02040502050405020303" pitchFamily="18" charset="0"/>
              </a:rPr>
              <a:t>Quality of data recorded?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3505200" y="2057401"/>
            <a:ext cx="6705600" cy="33944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19088" indent="-319088" algn="l" rtl="0" eaLnBrk="0" fontAlgn="base" hangingPunct="0">
              <a:spcBef>
                <a:spcPts val="7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charset="0"/>
              <a:buChar char="•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9763" indent="-273050" algn="l" rtl="0" eaLnBrk="0" fontAlgn="base" hangingPunct="0"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0" fontAlgn="base" hangingPunct="0">
              <a:spcBef>
                <a:spcPts val="500"/>
              </a:spcBef>
              <a:spcAft>
                <a:spcPct val="0"/>
              </a:spcAft>
              <a:buClr>
                <a:schemeClr val="accent2"/>
              </a:buClr>
              <a:buSzPct val="100000"/>
              <a:buFont typeface="Arial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620000"/>
              </a:buClr>
              <a:buSzPct val="100000"/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800202"/>
              </a:buClr>
              <a:buSzPct val="100000"/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latin typeface="Georgia" panose="02040502050405020303" pitchFamily="18" charset="0"/>
              </a:rPr>
              <a:t>Is it complete?</a:t>
            </a:r>
          </a:p>
          <a:p>
            <a:endParaRPr lang="en-US" sz="1200" dirty="0">
              <a:latin typeface="Georgia" panose="02040502050405020303" pitchFamily="18" charset="0"/>
            </a:endParaRPr>
          </a:p>
          <a:p>
            <a:r>
              <a:rPr lang="en-US" sz="4000" dirty="0">
                <a:latin typeface="Georgia" panose="02040502050405020303" pitchFamily="18" charset="0"/>
              </a:rPr>
              <a:t>Is it valid?</a:t>
            </a:r>
          </a:p>
          <a:p>
            <a:endParaRPr lang="en-US" sz="1200" dirty="0">
              <a:latin typeface="Georgia" panose="02040502050405020303" pitchFamily="18" charset="0"/>
            </a:endParaRPr>
          </a:p>
          <a:p>
            <a:r>
              <a:rPr lang="en-US" sz="4000" dirty="0">
                <a:latin typeface="Georgia" panose="02040502050405020303" pitchFamily="18" charset="0"/>
              </a:rPr>
              <a:t>Is it reliable?</a:t>
            </a:r>
          </a:p>
          <a:p>
            <a:endParaRPr lang="en-US" sz="1200" dirty="0">
              <a:latin typeface="Georgia" panose="02040502050405020303" pitchFamily="18" charset="0"/>
            </a:endParaRPr>
          </a:p>
          <a:p>
            <a:r>
              <a:rPr lang="en-US" sz="4000" dirty="0">
                <a:latin typeface="Georgia" panose="02040502050405020303" pitchFamily="18" charset="0"/>
              </a:rPr>
              <a:t>Is it accurate?</a:t>
            </a:r>
          </a:p>
        </p:txBody>
      </p:sp>
      <p:sp>
        <p:nvSpPr>
          <p:cNvPr id="9" name="Slide Number Placeholder 3"/>
          <p:cNvSpPr txBox="1">
            <a:spLocks/>
          </p:cNvSpPr>
          <p:nvPr/>
        </p:nvSpPr>
        <p:spPr>
          <a:xfrm>
            <a:off x="8077200" y="5541170"/>
            <a:ext cx="2133600" cy="357188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defPPr>
              <a:defRPr lang="en-US"/>
            </a:defPPr>
            <a:lvl1pPr algn="ctr" rtl="0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b="1"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fld id="{F115B12A-355E-4D40-9BA8-65579D5F49BC}" type="slidenum">
              <a:rPr lang="en-US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2" name="Down Arrow 1"/>
          <p:cNvSpPr/>
          <p:nvPr/>
        </p:nvSpPr>
        <p:spPr>
          <a:xfrm>
            <a:off x="1828800" y="2286000"/>
            <a:ext cx="1371600" cy="314325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2800" dirty="0"/>
              <a:t>Level of difficulty</a:t>
            </a:r>
          </a:p>
        </p:txBody>
      </p:sp>
    </p:spTree>
    <p:extLst>
      <p:ext uri="{BB962C8B-B14F-4D97-AF65-F5344CB8AC3E}">
        <p14:creationId xmlns:p14="http://schemas.microsoft.com/office/powerpoint/2010/main" val="1482929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A0D3D-3052-414C-9579-1036D314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2174"/>
          </a:xfrm>
        </p:spPr>
        <p:txBody>
          <a:bodyPr/>
          <a:lstStyle/>
          <a:p>
            <a:r>
              <a:rPr lang="en-US" dirty="0"/>
              <a:t>Completeness and validation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5234A3-0EEF-424B-A82A-95104FE614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3100" y="1655208"/>
            <a:ext cx="4794327" cy="23814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D4CD3B-01A2-4E36-B01F-5B8DC9094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57300"/>
            <a:ext cx="5054600" cy="418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151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6C14DA-F9AD-4862-BFE6-8F37EBD3B7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987"/>
          <a:stretch/>
        </p:blipFill>
        <p:spPr>
          <a:xfrm>
            <a:off x="838200" y="1308100"/>
            <a:ext cx="10515600" cy="373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807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A4742-B37E-40A3-81F8-CF8E78ACC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Reliability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DDBFED-7B66-4EA0-8314-FBBF0DA986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000" y="2716254"/>
            <a:ext cx="5842000" cy="22634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FC87FE-596D-4611-A9A1-BFCB6E18D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900" y="876626"/>
            <a:ext cx="6774130" cy="461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34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ACB1C-17A3-44A7-9808-CC02F60BB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8674"/>
          </a:xfrm>
        </p:spPr>
        <p:txBody>
          <a:bodyPr/>
          <a:lstStyle/>
          <a:p>
            <a:r>
              <a:rPr lang="en-US" dirty="0"/>
              <a:t>Accuracy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846DEE-E292-463A-BDB8-5CD1FE72D1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701" y="1527826"/>
            <a:ext cx="5372100" cy="26426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2B7EA3A-1670-4A8D-B196-09F87BA27A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4804" y="328538"/>
            <a:ext cx="8180495" cy="495083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D2B041-8A18-457E-8026-48D276D31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883626"/>
            <a:ext cx="12192000" cy="70712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20282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2079</TotalTime>
  <Words>270</Words>
  <Application>Microsoft Office PowerPoint</Application>
  <PresentationFormat>Widescreen</PresentationFormat>
  <Paragraphs>67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Georgia</vt:lpstr>
      <vt:lpstr>1_Office Theme</vt:lpstr>
      <vt:lpstr>Health management information systems</vt:lpstr>
      <vt:lpstr>PowerPoint Presentation</vt:lpstr>
      <vt:lpstr>Flow of HMIS data</vt:lpstr>
      <vt:lpstr>Flow of HMIS data</vt:lpstr>
      <vt:lpstr>PowerPoint Presentation</vt:lpstr>
      <vt:lpstr>Completeness and validation</vt:lpstr>
      <vt:lpstr>PowerPoint Presentation</vt:lpstr>
      <vt:lpstr>Reliability</vt:lpstr>
      <vt:lpstr>Accuracy</vt:lpstr>
      <vt:lpstr>PowerPoint Presentation</vt:lpstr>
      <vt:lpstr>High-level thoughts on HMIS quality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Audrey Mercadante</dc:creator>
  <cp:lastModifiedBy>Link, Nick</cp:lastModifiedBy>
  <cp:revision>143</cp:revision>
  <dcterms:created xsi:type="dcterms:W3CDTF">2019-03-28T20:29:47Z</dcterms:created>
  <dcterms:modified xsi:type="dcterms:W3CDTF">2024-11-29T21:34:03Z</dcterms:modified>
</cp:coreProperties>
</file>

<file path=docProps/thumbnail.jpeg>
</file>